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0" r:id="rId2"/>
    <p:sldId id="256" r:id="rId3"/>
    <p:sldId id="257" r:id="rId4"/>
    <p:sldId id="287" r:id="rId5"/>
    <p:sldId id="288" r:id="rId6"/>
    <p:sldId id="286" r:id="rId7"/>
    <p:sldId id="258" r:id="rId8"/>
    <p:sldId id="259" r:id="rId9"/>
    <p:sldId id="260" r:id="rId10"/>
    <p:sldId id="274" r:id="rId11"/>
    <p:sldId id="261" r:id="rId12"/>
    <p:sldId id="262" r:id="rId13"/>
    <p:sldId id="275" r:id="rId14"/>
    <p:sldId id="263" r:id="rId15"/>
    <p:sldId id="265" r:id="rId16"/>
    <p:sldId id="266" r:id="rId17"/>
    <p:sldId id="267" r:id="rId18"/>
    <p:sldId id="270" r:id="rId19"/>
    <p:sldId id="269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41631B"/>
    <a:srgbClr val="00355C"/>
    <a:srgbClr val="5867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894CA6-579E-4475-9B0B-80895854CFF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581471-4FA0-4F9F-AF9C-C36DD6148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143000" y="430094"/>
            <a:ext cx="7459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Benha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 University 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 Faculty of Science</a:t>
            </a:r>
          </a:p>
          <a:p>
            <a:pPr eaLnBrk="0" hangingPunct="0"/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ea typeface="Times New Roman" pitchFamily="18" charset="0"/>
                <a:cs typeface="Arial" charset="0"/>
              </a:rPr>
              <a:t>Department of Zoology</a:t>
            </a:r>
            <a:endParaRPr lang="en-US" sz="1800" b="1" dirty="0"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b="1" dirty="0"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5" name="Picture 15" descr="جامعة بنه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457200"/>
            <a:ext cx="1481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0" y="4343400"/>
            <a:ext cx="5410200" cy="1569660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إعداد :  د. دعاء صبرى إبراهيم</a:t>
            </a:r>
          </a:p>
          <a:p>
            <a:pPr algn="r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مدرس بقسم علم الحيوان </a:t>
            </a:r>
          </a:p>
          <a:p>
            <a:pPr algn="r">
              <a:defRPr/>
            </a:pP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4825" y="2967335"/>
            <a:ext cx="37943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METAZOA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400"/>
            <a:ext cx="64008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Class: Hydrozoa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1- Mostly marine and colonial. They have polyp and medusa stages in their life cycle, one of these stages may be absent.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2- The </a:t>
            </a:r>
            <a:r>
              <a:rPr lang="en-US" sz="2400" dirty="0" err="1" smtClean="0">
                <a:solidFill>
                  <a:srgbClr val="7030A0"/>
                </a:solidFill>
              </a:rPr>
              <a:t>hydrozoan</a:t>
            </a:r>
            <a:r>
              <a:rPr lang="en-US" sz="2400" dirty="0" smtClean="0">
                <a:solidFill>
                  <a:srgbClr val="7030A0"/>
                </a:solidFill>
              </a:rPr>
              <a:t> polyp is </a:t>
            </a:r>
            <a:r>
              <a:rPr lang="en-US" sz="2400" dirty="0" err="1" smtClean="0">
                <a:solidFill>
                  <a:srgbClr val="7030A0"/>
                </a:solidFill>
              </a:rPr>
              <a:t>characterised</a:t>
            </a:r>
            <a:r>
              <a:rPr lang="en-US" sz="2400" dirty="0" smtClean="0">
                <a:solidFill>
                  <a:srgbClr val="7030A0"/>
                </a:solidFill>
              </a:rPr>
              <a:t> by having an oral cone, solid tentacles and simple sac-like </a:t>
            </a:r>
            <a:r>
              <a:rPr lang="en-US" sz="2400" dirty="0" err="1" smtClean="0">
                <a:solidFill>
                  <a:srgbClr val="7030A0"/>
                </a:solidFill>
              </a:rPr>
              <a:t>gastrovascular</a:t>
            </a:r>
            <a:r>
              <a:rPr lang="en-US" sz="2400" dirty="0" smtClean="0">
                <a:solidFill>
                  <a:srgbClr val="7030A0"/>
                </a:solidFill>
              </a:rPr>
              <a:t> cavity not divided by internal partitions or mesenteries. 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3- The </a:t>
            </a:r>
            <a:r>
              <a:rPr lang="en-US" sz="2400" dirty="0" err="1" smtClean="0">
                <a:solidFill>
                  <a:srgbClr val="7030A0"/>
                </a:solidFill>
              </a:rPr>
              <a:t>mesoglea</a:t>
            </a:r>
            <a:r>
              <a:rPr lang="en-US" sz="2400" dirty="0" smtClean="0">
                <a:solidFill>
                  <a:srgbClr val="7030A0"/>
                </a:solidFill>
              </a:rPr>
              <a:t> in the Hydrozoa is never cellular, and the </a:t>
            </a:r>
            <a:r>
              <a:rPr lang="en-US" sz="2400" dirty="0" err="1" smtClean="0">
                <a:solidFill>
                  <a:srgbClr val="7030A0"/>
                </a:solidFill>
              </a:rPr>
              <a:t>gastrodermis</a:t>
            </a:r>
            <a:r>
              <a:rPr lang="en-US" sz="2400" dirty="0" smtClean="0">
                <a:solidFill>
                  <a:srgbClr val="7030A0"/>
                </a:solidFill>
              </a:rPr>
              <a:t> lacks </a:t>
            </a:r>
            <a:r>
              <a:rPr lang="en-US" sz="2400" dirty="0" err="1" smtClean="0">
                <a:solidFill>
                  <a:srgbClr val="7030A0"/>
                </a:solidFill>
              </a:rPr>
              <a:t>nematocytes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172200" cy="1371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Subkingdom: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Metazoa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Phylum: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Coelenterata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Class: Hydrozoa</a:t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e.g.: </a:t>
            </a:r>
            <a:r>
              <a:rPr lang="en-US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Hydra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D:\presentation, images 1st yearمذكرة\صور مذكرة اولى\imagesCA0379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791" y="2895600"/>
            <a:ext cx="2457009" cy="3292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nited\Desktop\Hy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1980631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3962400" cy="91440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Cellular structure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scan0009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 l="8313" t="59863" r="6181" b="1132"/>
          <a:stretch>
            <a:fillRect/>
          </a:stretch>
        </p:blipFill>
        <p:spPr bwMode="auto">
          <a:xfrm>
            <a:off x="990600" y="1524000"/>
            <a:ext cx="7730074" cy="491082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Nematocytes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4" descr="13_03"/>
          <p:cNvPicPr>
            <a:picLocks noChangeAspect="1" noChangeArrowheads="1"/>
          </p:cNvPicPr>
          <p:nvPr/>
        </p:nvPicPr>
        <p:blipFill>
          <a:blip r:embed="rId2" cstate="print"/>
          <a:srcRect l="32929" t="36311" r="32979" b="15494"/>
          <a:stretch>
            <a:fillRect/>
          </a:stretch>
        </p:blipFill>
        <p:spPr bwMode="auto">
          <a:xfrm>
            <a:off x="762000" y="32766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13_03"/>
          <p:cNvPicPr>
            <a:picLocks noChangeAspect="1" noChangeArrowheads="1"/>
          </p:cNvPicPr>
          <p:nvPr/>
        </p:nvPicPr>
        <p:blipFill>
          <a:blip r:embed="rId2" cstate="print"/>
          <a:srcRect l="67703" t="10228"/>
          <a:stretch>
            <a:fillRect/>
          </a:stretch>
        </p:blipFill>
        <p:spPr bwMode="auto">
          <a:xfrm>
            <a:off x="4572000" y="2286000"/>
            <a:ext cx="36814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4724400" cy="6248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 of </a:t>
            </a:r>
            <a:r>
              <a:rPr lang="en-US" sz="3200" cap="none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nematocystes</a:t>
            </a:r>
            <a:endParaRPr lang="en-US" sz="3200" cap="none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Penetrant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Volvent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Glutinant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1" name="Picture 3" descr="D:\اشياء متعدة من الكمبيوتر الكبير\اوليات ولافقاريات ثالثة علوم تيرم اول\3rd year first term\New Folder (2)\hydra3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flipH="1">
            <a:off x="1295400" y="3124200"/>
            <a:ext cx="5791200" cy="2971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4724400" cy="6248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Locomotion</a:t>
            </a:r>
            <a:endParaRPr lang="en-US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Gliding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Walking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Somersaulting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Floating</a:t>
            </a:r>
          </a:p>
          <a:p>
            <a:endParaRPr lang="en-US" dirty="0"/>
          </a:p>
        </p:txBody>
      </p:sp>
      <p:pic>
        <p:nvPicPr>
          <p:cNvPr id="5" name="Picture 2" descr="D:\presentation, images 1st yearمذكرة\صور مذكرة اولى\2-3.jpg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295400" y="3962400"/>
            <a:ext cx="6639880" cy="172895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4038600" cy="7772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Image result for nutrition in hydra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62400"/>
            <a:ext cx="6831693" cy="259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15240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Extracellular digestion takes place, the gland cells secrete all enzymes that act on the proteins. The food is taken by the pseudopodia of the </a:t>
            </a:r>
            <a:r>
              <a:rPr lang="en-US" sz="2400" dirty="0" err="1" smtClean="0">
                <a:solidFill>
                  <a:srgbClr val="7030A0"/>
                </a:solidFill>
              </a:rPr>
              <a:t>musculo</a:t>
            </a:r>
            <a:r>
              <a:rPr lang="en-US" sz="2400" dirty="0" smtClean="0">
                <a:solidFill>
                  <a:srgbClr val="7030A0"/>
                </a:solidFill>
              </a:rPr>
              <a:t>-nutritive cells, where intracellular digestion begins in the food vacuoles of these cells and the digestion of proteins and fats is completed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7239000" cy="6248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Respiration and Excretion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103632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simple diffusion</a:t>
            </a:r>
            <a:endParaRPr lang="en-US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3" descr="D:\presentation, images 1st yearمذكرة\صور مذكرة اولى\2-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r="60528"/>
          <a:stretch>
            <a:fillRect/>
          </a:stretch>
        </p:blipFill>
        <p:spPr bwMode="auto">
          <a:xfrm>
            <a:off x="2872597" y="2743200"/>
            <a:ext cx="238520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343400" cy="5486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Asexual reproduction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United\Desktop\New Folder (2)\regeneration-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44863"/>
            <a:ext cx="4714097" cy="2751137"/>
          </a:xfrm>
          <a:prstGeom prst="rect">
            <a:avLst/>
          </a:prstGeom>
          <a:ln w="1905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D:\اشياء متعدة من الكمبيوتر الكبير\اوليات ولافقاريات ثالثة علوم تيرم اول\3rd year first term\New Folder (2)\budding-in-hy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075" y="3076575"/>
            <a:ext cx="4581525" cy="2486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137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Budding</a:t>
            </a:r>
          </a:p>
          <a:p>
            <a:pPr>
              <a:buNone/>
            </a:pP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 Regeneration</a:t>
            </a:r>
          </a:p>
        </p:txBody>
      </p:sp>
    </p:spTree>
  </p:cSld>
  <p:clrMapOvr>
    <a:masterClrMapping/>
  </p:clrMapOvr>
  <p:transition>
    <p:wipe dir="d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5" y="304800"/>
            <a:ext cx="5029200" cy="472440"/>
          </a:xfr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Sexual reproduction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5" descr="C:\Documents and Settings\United\Desktop\New Folder (2)\MainFrame_clip_image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1543050"/>
            <a:ext cx="4000500" cy="470376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C:\Documents and Settings\United\Desktop\New Folder (2)\Chapter-13final-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23741"/>
            <a:ext cx="5105400" cy="395320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76400" y="228600"/>
            <a:ext cx="5777132" cy="20299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Subkingdom: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Metazoa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Phylum: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Coelenterata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presentation, images 1st yearمذكرة\صور مذكرة اولى\imagesCA03798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95600"/>
            <a:ext cx="2590800" cy="3292899"/>
          </a:xfrm>
          <a:prstGeom prst="rect">
            <a:avLst/>
          </a:prstGeom>
          <a:noFill/>
        </p:spPr>
      </p:pic>
      <p:pic>
        <p:nvPicPr>
          <p:cNvPr id="1028" name="Picture 4" descr="D:\اشياء متعدة من الكمبيوتر الكبير\اوليات ولافقاريات ثالثة علوم تيرم اول\3rd year first term\New Folder (2)\colony obelia.gif"/>
          <p:cNvPicPr>
            <a:picLocks noChangeAspect="1" noChangeArrowheads="1"/>
          </p:cNvPicPr>
          <p:nvPr/>
        </p:nvPicPr>
        <p:blipFill>
          <a:blip r:embed="rId4" cstate="print"/>
          <a:srcRect t="3271" r="2593"/>
          <a:stretch>
            <a:fillRect/>
          </a:stretch>
        </p:blipFill>
        <p:spPr bwMode="auto">
          <a:xfrm rot="5400000">
            <a:off x="5606639" y="3244440"/>
            <a:ext cx="3276600" cy="25789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105400"/>
            <a:ext cx="8001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http://www.bu.edu.eg/staff/doaamohamed7-courses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572000"/>
            <a:ext cx="25146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b="1" dirty="0"/>
              <a:t>لمزيد من المعلومات</a:t>
            </a:r>
            <a:endParaRPr lang="en-US" b="1" dirty="0"/>
          </a:p>
        </p:txBody>
      </p:sp>
      <p:pic>
        <p:nvPicPr>
          <p:cNvPr id="25604" name="Picture 8" descr="https://encrypted-tbn2.gstatic.com/images?q=tbn:ANd9GcTltZRkJMrGZMA-lh3WIg_4oemO1TEow6SCMe9PPNFUqSoX_a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0"/>
            <a:ext cx="39624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3276600"/>
            <a:ext cx="73212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مع تمنياتى لكم بالنجاح والتوفيق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4676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ral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Characters of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Coelenterata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620000" cy="4800600"/>
          </a:xfrm>
        </p:spPr>
        <p:txBody>
          <a:bodyPr>
            <a:normAutofit/>
          </a:bodyPr>
          <a:lstStyle/>
          <a:p>
            <a:pPr lvl="0" algn="just"/>
            <a:r>
              <a:rPr lang="en-US" sz="2400" dirty="0" smtClean="0">
                <a:solidFill>
                  <a:srgbClr val="7030A0"/>
                </a:solidFill>
              </a:rPr>
              <a:t>All are aquatic, mostly marine but a few freshwater including the well-known hydras.</a:t>
            </a:r>
          </a:p>
          <a:p>
            <a:pPr lvl="0" algn="just"/>
            <a:endParaRPr lang="en-US" sz="2400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2400" dirty="0" smtClean="0">
                <a:solidFill>
                  <a:srgbClr val="7030A0"/>
                </a:solidFill>
              </a:rPr>
              <a:t> Individuals may be either solitary or colonial, and sedentary or free-swimming.</a:t>
            </a:r>
          </a:p>
          <a:p>
            <a:pPr lvl="0" algn="just"/>
            <a:endParaRPr lang="en-US" sz="2400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2400" dirty="0" smtClean="0">
                <a:solidFill>
                  <a:srgbClr val="7030A0"/>
                </a:solidFill>
              </a:rPr>
              <a:t>Body is almost radically symmetrical.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28601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endParaRPr lang="en-US" sz="2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Two types of body structures are characteristic, a sessile </a:t>
            </a:r>
            <a:r>
              <a:rPr lang="en-US" sz="2800" i="1" dirty="0" smtClean="0">
                <a:solidFill>
                  <a:srgbClr val="7030A0"/>
                </a:solidFill>
              </a:rPr>
              <a:t>Hydra</a:t>
            </a:r>
            <a:r>
              <a:rPr lang="en-US" sz="2800" dirty="0" smtClean="0">
                <a:solidFill>
                  <a:srgbClr val="7030A0"/>
                </a:solidFill>
              </a:rPr>
              <a:t>-like “polyp or hydroid form” and a free swimming jellyfish-like “medusa or </a:t>
            </a:r>
            <a:r>
              <a:rPr lang="en-US" sz="2800" dirty="0" err="1" smtClean="0">
                <a:solidFill>
                  <a:srgbClr val="7030A0"/>
                </a:solidFill>
              </a:rPr>
              <a:t>medusoid</a:t>
            </a:r>
            <a:r>
              <a:rPr lang="en-US" sz="2800" dirty="0" smtClean="0">
                <a:solidFill>
                  <a:srgbClr val="7030A0"/>
                </a:solidFill>
              </a:rPr>
              <a:t> form”. The Life-history commonly illustrates the phenomenon of alternation of generation, in which a sexual free swimming </a:t>
            </a:r>
            <a:r>
              <a:rPr lang="en-US" sz="2800" dirty="0" err="1" smtClean="0">
                <a:solidFill>
                  <a:srgbClr val="7030A0"/>
                </a:solidFill>
              </a:rPr>
              <a:t>medusoid</a:t>
            </a:r>
            <a:r>
              <a:rPr lang="en-US" sz="2800" dirty="0" smtClean="0">
                <a:solidFill>
                  <a:srgbClr val="7030A0"/>
                </a:solidFill>
              </a:rPr>
              <a:t> generation alternates with an  asexual, sessile, usually colonial, </a:t>
            </a:r>
            <a:r>
              <a:rPr lang="en-US" sz="2800" dirty="0" err="1" smtClean="0">
                <a:solidFill>
                  <a:srgbClr val="7030A0"/>
                </a:solidFill>
              </a:rPr>
              <a:t>polypoid</a:t>
            </a:r>
            <a:r>
              <a:rPr lang="en-US" sz="2800" dirty="0" smtClean="0">
                <a:solidFill>
                  <a:srgbClr val="7030A0"/>
                </a:solidFill>
              </a:rPr>
              <a:t> generation.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.</a:t>
            </a:r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114800"/>
            <a:ext cx="3962400" cy="2438400"/>
          </a:xfrm>
          <a:prstGeom prst="rect">
            <a:avLst/>
          </a:prstGeom>
        </p:spPr>
      </p:pic>
      <p:pic>
        <p:nvPicPr>
          <p:cNvPr id="7" name="Picture 6" descr="13_02"/>
          <p:cNvPicPr>
            <a:picLocks noChangeAspect="1" noChangeArrowheads="1"/>
          </p:cNvPicPr>
          <p:nvPr/>
        </p:nvPicPr>
        <p:blipFill>
          <a:blip r:embed="rId3" cstate="print"/>
          <a:srcRect t="2325"/>
          <a:stretch>
            <a:fillRect/>
          </a:stretch>
        </p:blipFill>
        <p:spPr bwMode="auto">
          <a:xfrm>
            <a:off x="4724400" y="4114800"/>
            <a:ext cx="4114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524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 Short and slender, extensile projections, called tentacles, encircle the mouth and used for food capture, intake and defense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5" name="Picture 4" descr="coelenterates-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71628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matocy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7801866" cy="35249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76200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They possess characteristic stinging cysts, known as the </a:t>
            </a:r>
            <a:r>
              <a:rPr lang="en-US" sz="2400" dirty="0" smtClean="0">
                <a:solidFill>
                  <a:srgbClr val="7030A0"/>
                </a:solidFill>
              </a:rPr>
              <a:t>nematocysts or </a:t>
            </a:r>
            <a:r>
              <a:rPr lang="en-US" sz="2400" dirty="0" err="1" smtClean="0">
                <a:solidFill>
                  <a:srgbClr val="7030A0"/>
                </a:solidFill>
              </a:rPr>
              <a:t>cindoblasts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smtClean="0">
                <a:solidFill>
                  <a:srgbClr val="7030A0"/>
                </a:solidFill>
              </a:rPr>
              <a:t>which are not found in any other phylum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391400" cy="2657784"/>
          </a:xfrm>
        </p:spPr>
        <p:txBody>
          <a:bodyPr/>
          <a:lstStyle/>
          <a:p>
            <a:pPr lvl="0" algn="just"/>
            <a:r>
              <a:rPr lang="en-US" sz="2400" dirty="0" smtClean="0">
                <a:solidFill>
                  <a:srgbClr val="7030A0"/>
                </a:solidFill>
              </a:rPr>
              <a:t>The body wall is solid and </a:t>
            </a:r>
            <a:r>
              <a:rPr lang="en-US" sz="2400" dirty="0" err="1" smtClean="0">
                <a:solidFill>
                  <a:srgbClr val="7030A0"/>
                </a:solidFill>
              </a:rPr>
              <a:t>diploblastic</a:t>
            </a:r>
            <a:r>
              <a:rPr lang="en-US" sz="2400" dirty="0" smtClean="0">
                <a:solidFill>
                  <a:srgbClr val="7030A0"/>
                </a:solidFill>
              </a:rPr>
              <a:t>, that is composed of two definite cellular layers epidermis or ectoderm and </a:t>
            </a:r>
            <a:r>
              <a:rPr lang="en-US" sz="2400" dirty="0" err="1" smtClean="0">
                <a:solidFill>
                  <a:srgbClr val="7030A0"/>
                </a:solidFill>
              </a:rPr>
              <a:t>gastrodermis</a:t>
            </a:r>
            <a:r>
              <a:rPr lang="en-US" sz="2400" dirty="0" smtClean="0">
                <a:solidFill>
                  <a:srgbClr val="7030A0"/>
                </a:solidFill>
              </a:rPr>
              <a:t> or endoderm between these two layers is gelatinous non-cellular, intermediate supporting layer, the </a:t>
            </a:r>
            <a:r>
              <a:rPr lang="en-US" sz="2400" dirty="0" err="1" smtClean="0">
                <a:solidFill>
                  <a:srgbClr val="7030A0"/>
                </a:solidFill>
              </a:rPr>
              <a:t>mesoglea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 descr="scan0009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 t="59863" b="1132"/>
          <a:stretch>
            <a:fillRect/>
          </a:stretch>
        </p:blipFill>
        <p:spPr bwMode="auto">
          <a:xfrm>
            <a:off x="1451263" y="2819400"/>
            <a:ext cx="7050231" cy="382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848600" cy="60198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The body wall encloses a single internal cavity </a:t>
            </a:r>
            <a:r>
              <a:rPr lang="en-US" sz="2800" dirty="0" smtClean="0">
                <a:solidFill>
                  <a:srgbClr val="7030A0"/>
                </a:solidFill>
              </a:rPr>
              <a:t>called </a:t>
            </a:r>
            <a:r>
              <a:rPr lang="en-US" sz="2800" dirty="0" err="1" smtClean="0">
                <a:solidFill>
                  <a:srgbClr val="7030A0"/>
                </a:solidFill>
              </a:rPr>
              <a:t>enteron</a:t>
            </a:r>
            <a:r>
              <a:rPr lang="en-US" sz="2800" dirty="0" smtClean="0">
                <a:solidFill>
                  <a:srgbClr val="7030A0"/>
                </a:solidFill>
              </a:rPr>
              <a:t> or </a:t>
            </a:r>
            <a:r>
              <a:rPr lang="en-US" sz="2800" dirty="0" err="1" smtClean="0">
                <a:solidFill>
                  <a:srgbClr val="7030A0"/>
                </a:solidFill>
              </a:rPr>
              <a:t>gastrovascular</a:t>
            </a:r>
            <a:r>
              <a:rPr lang="en-US" sz="2800" dirty="0" smtClean="0">
                <a:solidFill>
                  <a:srgbClr val="7030A0"/>
                </a:solidFill>
              </a:rPr>
              <a:t> cavity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 algn="just">
              <a:buNone/>
            </a:pPr>
            <a:endParaRPr lang="en-US" sz="2800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Digestion is partly extracellular occurring in the </a:t>
            </a:r>
            <a:r>
              <a:rPr lang="en-US" sz="2800" dirty="0" err="1" smtClean="0">
                <a:solidFill>
                  <a:srgbClr val="7030A0"/>
                </a:solidFill>
              </a:rPr>
              <a:t>gastrovascular</a:t>
            </a:r>
            <a:r>
              <a:rPr lang="en-US" sz="2800" dirty="0" smtClean="0">
                <a:solidFill>
                  <a:srgbClr val="7030A0"/>
                </a:solidFill>
              </a:rPr>
              <a:t> cavity, and partly intracellular taking place within food vacuoles inside the </a:t>
            </a:r>
            <a:r>
              <a:rPr lang="en-US" sz="2800" dirty="0" err="1" smtClean="0">
                <a:solidFill>
                  <a:srgbClr val="7030A0"/>
                </a:solidFill>
              </a:rPr>
              <a:t>endodermal</a:t>
            </a:r>
            <a:r>
              <a:rPr lang="en-US" sz="2800" dirty="0" smtClean="0">
                <a:solidFill>
                  <a:srgbClr val="7030A0"/>
                </a:solidFill>
              </a:rPr>
              <a:t> cells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 algn="just"/>
            <a:endParaRPr lang="en-US" sz="2800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Respiration and excretion take place by simple diffusion through the surface of the </a:t>
            </a:r>
            <a:r>
              <a:rPr lang="en-US" sz="2800" dirty="0" err="1" smtClean="0">
                <a:solidFill>
                  <a:srgbClr val="7030A0"/>
                </a:solidFill>
              </a:rPr>
              <a:t>ectoderme</a:t>
            </a:r>
            <a:r>
              <a:rPr lang="en-US" sz="2800" dirty="0" smtClean="0">
                <a:solidFill>
                  <a:srgbClr val="7030A0"/>
                </a:solidFill>
              </a:rPr>
              <a:t> and endoderm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 algn="just"/>
            <a:endParaRPr lang="en-US" sz="2800" dirty="0" smtClean="0">
              <a:solidFill>
                <a:srgbClr val="7030A0"/>
              </a:solidFill>
            </a:endParaRPr>
          </a:p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Nervous system is primitive consisting of a diffuse network of </a:t>
            </a:r>
            <a:r>
              <a:rPr lang="en-US" sz="2800" dirty="0" err="1" smtClean="0">
                <a:solidFill>
                  <a:srgbClr val="7030A0"/>
                </a:solidFill>
              </a:rPr>
              <a:t>unpolarized</a:t>
            </a:r>
            <a:r>
              <a:rPr lang="en-US" sz="2800" dirty="0" smtClean="0">
                <a:solidFill>
                  <a:srgbClr val="7030A0"/>
                </a:solidFill>
              </a:rPr>
              <a:t> nerve cells in the body wall. </a:t>
            </a:r>
          </a:p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Sensory organs may be simple or complicated, some with eyespots or </a:t>
            </a:r>
            <a:r>
              <a:rPr lang="en-US" sz="2800" dirty="0" err="1" smtClean="0">
                <a:solidFill>
                  <a:srgbClr val="7030A0"/>
                </a:solidFill>
              </a:rPr>
              <a:t>statocysts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543800" cy="6477000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solidFill>
                  <a:srgbClr val="7030A0"/>
                </a:solidFill>
              </a:rPr>
              <a:t>Reproduction is both asexual by budding and regeneration, or sexual by ova and sperms. Some species may be hermaphroditic. But sexes are usually separate.  The larva is ciliated and called </a:t>
            </a:r>
            <a:r>
              <a:rPr lang="en-US" sz="2800" dirty="0" err="1" smtClean="0">
                <a:solidFill>
                  <a:srgbClr val="7030A0"/>
                </a:solidFill>
              </a:rPr>
              <a:t>planula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 algn="just"/>
            <a:endParaRPr lang="en-US" sz="2800" dirty="0" smtClean="0">
              <a:solidFill>
                <a:srgbClr val="7030A0"/>
              </a:solidFill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</a:rPr>
              <a:t>Coelenterata</a:t>
            </a:r>
            <a:r>
              <a:rPr lang="en-US" sz="2800" dirty="0" smtClean="0">
                <a:solidFill>
                  <a:srgbClr val="7030A0"/>
                </a:solidFill>
              </a:rPr>
              <a:t> are classified into three classes: Hydrozoa, </a:t>
            </a:r>
            <a:r>
              <a:rPr lang="en-US" sz="2800" dirty="0" err="1" smtClean="0">
                <a:solidFill>
                  <a:srgbClr val="7030A0"/>
                </a:solidFill>
              </a:rPr>
              <a:t>Scyphozoa</a:t>
            </a:r>
            <a:r>
              <a:rPr lang="en-US" sz="2800" dirty="0" smtClean="0">
                <a:solidFill>
                  <a:srgbClr val="7030A0"/>
                </a:solidFill>
              </a:rPr>
              <a:t> and </a:t>
            </a:r>
            <a:r>
              <a:rPr lang="en-US" sz="2800" dirty="0" err="1" smtClean="0">
                <a:solidFill>
                  <a:srgbClr val="7030A0"/>
                </a:solidFill>
              </a:rPr>
              <a:t>Actinozoa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pPr lvl="0" algn="just"/>
            <a:endParaRPr lang="en-US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508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Slide 1</vt:lpstr>
      <vt:lpstr> Subkingdom: Metazoa  Phylum: Coelenterata          </vt:lpstr>
      <vt:lpstr>General Characters of Coelenterata</vt:lpstr>
      <vt:lpstr>Slide 4</vt:lpstr>
      <vt:lpstr>Slide 5</vt:lpstr>
      <vt:lpstr>Slide 6</vt:lpstr>
      <vt:lpstr>Slide 7</vt:lpstr>
      <vt:lpstr>Slide 8</vt:lpstr>
      <vt:lpstr>Slide 9</vt:lpstr>
      <vt:lpstr>Slide 10</vt:lpstr>
      <vt:lpstr>Subkingdom: Metazoa Phylum: Coelenterata Class: Hydrozoa e.g.: Hydra</vt:lpstr>
      <vt:lpstr>Cellular structure</vt:lpstr>
      <vt:lpstr>Nematocytes</vt:lpstr>
      <vt:lpstr>Types of nematocystes</vt:lpstr>
      <vt:lpstr>Locomotion</vt:lpstr>
      <vt:lpstr>Nutrition</vt:lpstr>
      <vt:lpstr>Respiration and Excretion</vt:lpstr>
      <vt:lpstr>Asexual reproduction</vt:lpstr>
      <vt:lpstr>Sexual reproduction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</dc:creator>
  <cp:lastModifiedBy>Doaa</cp:lastModifiedBy>
  <cp:revision>91</cp:revision>
  <dcterms:created xsi:type="dcterms:W3CDTF">2012-03-22T18:41:46Z</dcterms:created>
  <dcterms:modified xsi:type="dcterms:W3CDTF">2017-10-15T10:13:45Z</dcterms:modified>
</cp:coreProperties>
</file>